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C99"/>
    <a:srgbClr val="FFFF99"/>
    <a:srgbClr val="CCCC00"/>
    <a:srgbClr val="F3F0F4"/>
    <a:srgbClr val="D4B08C"/>
    <a:srgbClr val="F3F9B9"/>
    <a:srgbClr val="FFCC66"/>
    <a:srgbClr val="FFCC00"/>
    <a:srgbClr val="DEE5CD"/>
    <a:srgbClr val="CDDAA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7378" autoAdjust="0"/>
    <p:restoredTop sz="94660"/>
  </p:normalViewPr>
  <p:slideViewPr>
    <p:cSldViewPr snapToGrid="0">
      <p:cViewPr>
        <p:scale>
          <a:sx n="114" d="100"/>
          <a:sy n="114" d="100"/>
        </p:scale>
        <p:origin x="-1104" y="-21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181466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3218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200892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03444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17987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9252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81169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96669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75040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71949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19718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rgbClr val="92D050"/>
            </a:gs>
            <a:gs pos="100000">
              <a:srgbClr val="92D050"/>
            </a:gs>
            <a:gs pos="94000">
              <a:srgbClr val="EEE196">
                <a:alpha val="34000"/>
              </a:srgbClr>
            </a:gs>
          </a:gsLst>
          <a:lin ang="162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268508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=""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35560" y="58724"/>
            <a:ext cx="11694253" cy="645950"/>
          </a:xfrm>
          <a:prstGeom prst="roundRect">
            <a:avLst/>
          </a:prstGeom>
          <a:solidFill>
            <a:srgbClr val="FFC000"/>
          </a:solidFill>
          <a:ln>
            <a:solidFill>
              <a:srgbClr val="AE8DEF"/>
            </a:solidFill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r"/>
            <a:r>
              <a:rPr lang="ru-RU" sz="1800" b="1" dirty="0" smtClean="0"/>
              <a:t/>
            </a:r>
            <a:br>
              <a:rPr lang="ru-RU" sz="1800" b="1" dirty="0" smtClean="0"/>
            </a:br>
            <a:r>
              <a:rPr lang="ru-RU" sz="1800" b="1" dirty="0"/>
              <a:t/>
            </a:r>
            <a:br>
              <a:rPr lang="ru-RU" sz="1800" b="1" dirty="0"/>
            </a:br>
            <a:r>
              <a:rPr lang="ru-RU" sz="1800" b="1" dirty="0" smtClean="0"/>
              <a:t>Государственная </a:t>
            </a:r>
            <a:r>
              <a:rPr lang="ru-RU" sz="1800" b="1" dirty="0"/>
              <a:t>социальная </a:t>
            </a:r>
            <a:r>
              <a:rPr lang="ru-RU" sz="1800" b="1" dirty="0" smtClean="0"/>
              <a:t>помощь на </a:t>
            </a:r>
            <a:r>
              <a:rPr lang="ru-RU" sz="1800" b="1" dirty="0"/>
              <a:t>основании социального контракта на </a:t>
            </a:r>
            <a:r>
              <a:rPr lang="ru-RU" sz="1800" b="1" dirty="0" smtClean="0"/>
              <a:t>мероприятие «</a:t>
            </a:r>
            <a:r>
              <a:rPr lang="ru-RU" sz="1800" b="1" dirty="0"/>
              <a:t>осуществление </a:t>
            </a:r>
            <a:r>
              <a:rPr lang="ru-RU" sz="1800" b="1" dirty="0" smtClean="0"/>
              <a:t/>
            </a:r>
            <a:br>
              <a:rPr lang="ru-RU" sz="1800" b="1" dirty="0" smtClean="0"/>
            </a:br>
            <a:r>
              <a:rPr lang="ru-RU" sz="1800" b="1" dirty="0" smtClean="0"/>
              <a:t>иных </a:t>
            </a:r>
            <a:r>
              <a:rPr lang="ru-RU" sz="1800" b="1" dirty="0"/>
              <a:t>мероприятий, связанных с оказанием помощи в преодолении трудной жизненной ситуации</a:t>
            </a:r>
            <a:r>
              <a:rPr lang="ru-RU" sz="1800" b="1" dirty="0" smtClean="0"/>
              <a:t>» (далее – ТЖС</a:t>
            </a:r>
            <a:r>
              <a:rPr lang="ru-RU" sz="1800" b="1" dirty="0" smtClean="0"/>
              <a:t>)</a:t>
            </a:r>
            <a:r>
              <a:rPr lang="ru-RU" sz="1800" b="1" i="1" dirty="0"/>
              <a:t> </a:t>
            </a:r>
            <a:r>
              <a:rPr lang="ru-RU" sz="1200" b="1" i="1" dirty="0"/>
              <a:t>дополнительную консультацию можно получить в органе социальной защиты  населения (КГКУ «ЦСПН») по месту жительства </a:t>
            </a:r>
            <a:r>
              <a:rPr lang="ru-RU" sz="1800" dirty="0"/>
              <a:t/>
            </a:r>
            <a:br>
              <a:rPr lang="ru-RU" sz="1800" dirty="0"/>
            </a:br>
            <a:r>
              <a:rPr lang="ru-RU" sz="1800" dirty="0"/>
              <a:t/>
            </a:r>
            <a:br>
              <a:rPr lang="ru-RU" sz="1800" dirty="0"/>
            </a:br>
            <a:endParaRPr lang="ru-RU" sz="1700" b="1" dirty="0">
              <a:solidFill>
                <a:schemeClr val="tx1">
                  <a:alpha val="63000"/>
                </a:schemeClr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17446" y="780176"/>
            <a:ext cx="7399090" cy="1148805"/>
          </a:xfrm>
          <a:prstGeom prst="roundRect">
            <a:avLst/>
          </a:prstGeom>
          <a:solidFill>
            <a:srgbClr val="FFFF99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pPr marL="0" indent="0" algn="just">
              <a:buNone/>
            </a:pPr>
            <a:r>
              <a:rPr lang="ru-RU" sz="1100" b="1" dirty="0" smtClean="0"/>
              <a:t>Предмет социального </a:t>
            </a:r>
            <a:r>
              <a:rPr lang="ru-RU" sz="1100" b="1" dirty="0"/>
              <a:t>контракта </a:t>
            </a:r>
            <a:r>
              <a:rPr lang="ru-RU" sz="1100" b="1" dirty="0" smtClean="0"/>
              <a:t>по мероприятию «поиск работы»</a:t>
            </a:r>
            <a:r>
              <a:rPr lang="ru-RU" sz="1100" dirty="0" smtClean="0"/>
              <a:t> -  соглашение </a:t>
            </a:r>
            <a:r>
              <a:rPr lang="ru-RU" sz="1100" dirty="0"/>
              <a:t>Сторон, в соответствии с которым </a:t>
            </a:r>
            <a:r>
              <a:rPr lang="ru-RU" sz="1100" dirty="0" smtClean="0"/>
              <a:t>КГКУ «ЦСПН» обязуется </a:t>
            </a:r>
            <a:r>
              <a:rPr lang="ru-RU" sz="1100" dirty="0"/>
              <a:t>оказать Заявителю государственную социальную помощь при реализации мероприятия по </a:t>
            </a:r>
            <a:r>
              <a:rPr lang="ru-RU" sz="1100" dirty="0" smtClean="0"/>
              <a:t>«ТЖС», </a:t>
            </a:r>
            <a:r>
              <a:rPr lang="ru-RU" sz="1100" dirty="0"/>
              <a:t>а Заявитель (семья Заявителя) - предпринять активные действия по выполнению мероприятий, предусмотренных программой социальной адаптации, в </a:t>
            </a:r>
            <a:r>
              <a:rPr lang="ru-RU" sz="1100" dirty="0" smtClean="0"/>
              <a:t>целях преодоления ТЖС в </a:t>
            </a:r>
            <a:r>
              <a:rPr lang="ru-RU" sz="1100" dirty="0"/>
              <a:t>период действия социального контракта</a:t>
            </a:r>
            <a:r>
              <a:rPr lang="ru-RU" sz="1100" dirty="0" smtClean="0"/>
              <a:t>. </a:t>
            </a:r>
          </a:p>
          <a:p>
            <a:pPr marL="0" indent="0" algn="just">
              <a:buNone/>
            </a:pPr>
            <a:r>
              <a:rPr lang="ru-RU" sz="1100" b="1" u="sng" dirty="0" smtClean="0"/>
              <a:t>Программа </a:t>
            </a:r>
            <a:r>
              <a:rPr lang="ru-RU" sz="1100" b="1" u="sng" dirty="0"/>
              <a:t>социальной адаптации</a:t>
            </a:r>
            <a:r>
              <a:rPr lang="ru-RU" sz="1100" dirty="0"/>
              <a:t> - разработанные межведомственной комиссией совместно с гражданином мероприятия, которые направлены на преодоление им трудной жизненной ситуации, а также определенные такой программой виды, объем и порядок реализации этих мероприятий.</a:t>
            </a:r>
          </a:p>
          <a:p>
            <a:pPr marL="0" indent="0" algn="just">
              <a:buNone/>
            </a:pPr>
            <a:endParaRPr lang="ru-RU" sz="1100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543574" y="2044746"/>
            <a:ext cx="3983663" cy="371283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малоимущие семьи;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</a:t>
            </a:r>
            <a:r>
              <a:rPr lang="ru-RU" sz="1200" dirty="0"/>
              <a:t>малоимущие одиноко проживающие </a:t>
            </a:r>
            <a:r>
              <a:rPr lang="ru-RU" sz="1200" dirty="0" smtClean="0"/>
              <a:t>граждане </a:t>
            </a:r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cxnSp>
        <p:nvCxnSpPr>
          <p:cNvPr id="12" name="Прямая со стрелкой 11"/>
          <p:cNvCxnSpPr/>
          <p:nvPr/>
        </p:nvCxnSpPr>
        <p:spPr>
          <a:xfrm>
            <a:off x="5695406" y="2679497"/>
            <a:ext cx="705394" cy="1"/>
          </a:xfrm>
          <a:prstGeom prst="straightConnector1">
            <a:avLst/>
          </a:prstGeom>
          <a:ln>
            <a:noFill/>
            <a:tailEnd type="triangle"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Скругленный прямоугольник 12"/>
          <p:cNvSpPr/>
          <p:nvPr/>
        </p:nvSpPr>
        <p:spPr>
          <a:xfrm>
            <a:off x="1635134" y="6099981"/>
            <a:ext cx="4060272" cy="544099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300" b="1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r>
              <a:rPr lang="ru-RU" sz="1100" dirty="0" smtClean="0">
                <a:ea typeface="Tahoma" panose="020B0604030504040204" pitchFamily="34" charset="0"/>
                <a:cs typeface="Tahoma" panose="020B0604030504040204" pitchFamily="34" charset="0"/>
              </a:rPr>
              <a:t> ежемесячно 14779 руб., но не более 6 месяцев</a:t>
            </a:r>
            <a:endParaRPr lang="ru-RU" sz="1200" dirty="0"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7357145" y="2044747"/>
            <a:ext cx="4748169" cy="3307916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100" dirty="0" smtClean="0"/>
              <a:t>1. Заявление;</a:t>
            </a:r>
          </a:p>
          <a:p>
            <a:pPr algn="just"/>
            <a:r>
              <a:rPr lang="ru-RU" sz="1100" dirty="0" smtClean="0"/>
              <a:t>2. Паспорт гражданина РФ (временное удостоверение личности гражданина РФ).</a:t>
            </a:r>
          </a:p>
          <a:p>
            <a:pPr algn="just"/>
            <a:r>
              <a:rPr lang="ru-RU" sz="1100" dirty="0" smtClean="0"/>
              <a:t>В случае обращения малоимущей семьи - паспорт гражданина Российской Федерации (временное удостоверение личности гражданина Российской Федерации) каждого члена семьи заявителя;</a:t>
            </a:r>
          </a:p>
          <a:p>
            <a:pPr algn="just"/>
            <a:r>
              <a:rPr lang="ru-RU" sz="1100" dirty="0" smtClean="0"/>
              <a:t>3. Документы, подтверждающие доходы заявителя и каждого члена его семьи за три последних месяца</a:t>
            </a:r>
            <a:r>
              <a:rPr lang="ru-RU" sz="1100" b="1" dirty="0" smtClean="0"/>
              <a:t>,</a:t>
            </a:r>
            <a:r>
              <a:rPr lang="ru-RU" sz="1100" dirty="0" smtClean="0"/>
              <a:t> предшествующих месяцу обращения, в соответствии с видами доходов, утвержденных постановлением Правительства Российской Федерации № 512; </a:t>
            </a:r>
          </a:p>
          <a:p>
            <a:pPr algn="just"/>
            <a:r>
              <a:rPr lang="ru-RU" sz="1100" dirty="0" smtClean="0"/>
              <a:t>4</a:t>
            </a:r>
            <a:r>
              <a:rPr lang="ru-RU" sz="1100" dirty="0"/>
              <a:t>. Согласие на обработку персональных данных несовершеннолетних лиц, зарегистрированных совместно с заявителем;</a:t>
            </a:r>
          </a:p>
          <a:p>
            <a:pPr algn="just"/>
            <a:r>
              <a:rPr lang="ru-RU" sz="1100" dirty="0"/>
              <a:t>5. </a:t>
            </a:r>
            <a:r>
              <a:rPr lang="ru-RU" sz="1100" dirty="0" smtClean="0"/>
              <a:t>Свидетельство </a:t>
            </a:r>
            <a:r>
              <a:rPr lang="ru-RU" sz="1100" dirty="0"/>
              <a:t>о рождении ребенка (детей) (в случае обращения малоимущей семьи, имеющей несовершеннолетних детей </a:t>
            </a:r>
            <a:r>
              <a:rPr lang="ru-RU" sz="1100" dirty="0" smtClean="0"/>
              <a:t>и регистрации </a:t>
            </a:r>
            <a:r>
              <a:rPr lang="ru-RU" sz="1100" dirty="0"/>
              <a:t>записи акта о рождении ребенка за пределами </a:t>
            </a:r>
            <a:r>
              <a:rPr lang="ru-RU" sz="1100" dirty="0" smtClean="0"/>
              <a:t>Российской Федерации)</a:t>
            </a:r>
          </a:p>
          <a:p>
            <a:pPr algn="just"/>
            <a:r>
              <a:rPr lang="ru-RU" sz="1100" dirty="0" smtClean="0"/>
              <a:t>6. Документы</a:t>
            </a:r>
            <a:r>
              <a:rPr lang="ru-RU" sz="1100" dirty="0"/>
              <a:t>, подтверждающие обстоятельства, свидетельствующие о нахождении заявителя </a:t>
            </a:r>
            <a:r>
              <a:rPr lang="ru-RU" sz="1100" dirty="0" smtClean="0"/>
              <a:t>в ТЖС, </a:t>
            </a:r>
            <a:r>
              <a:rPr lang="ru-RU" sz="1100" dirty="0"/>
              <a:t>указанной </a:t>
            </a:r>
            <a:r>
              <a:rPr lang="ru-RU" sz="1100" dirty="0" smtClean="0"/>
              <a:t>в п.7,8,10  Перечня</a:t>
            </a:r>
            <a:endParaRPr lang="ru-RU" sz="1100" dirty="0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1459684" y="4353885"/>
            <a:ext cx="4319612" cy="1627465"/>
          </a:xfrm>
          <a:prstGeom prst="roundRect">
            <a:avLst>
              <a:gd name="adj" fmla="val 33314"/>
            </a:avLst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1200" dirty="0" smtClean="0"/>
              <a:t>приобретение товаров </a:t>
            </a:r>
            <a:r>
              <a:rPr lang="ru-RU" sz="1200" dirty="0"/>
              <a:t>первой необходимости, </a:t>
            </a:r>
            <a:r>
              <a:rPr lang="ru-RU" sz="1200" dirty="0" smtClean="0"/>
              <a:t>одежды, обуви, лекарственных препаратов, товаров </a:t>
            </a:r>
            <a:r>
              <a:rPr lang="ru-RU" sz="1200" dirty="0"/>
              <a:t>для ведения личного подсобного хозяйства, </a:t>
            </a:r>
            <a:r>
              <a:rPr lang="ru-RU" sz="1200" dirty="0" smtClean="0"/>
              <a:t>прохождение лечения, профилактического медицинского осмотра, </a:t>
            </a:r>
            <a:r>
              <a:rPr lang="ru-RU" sz="1200" dirty="0"/>
              <a:t>в целях стимулирования ведения здорового образа жизни, а также </a:t>
            </a:r>
            <a:r>
              <a:rPr lang="ru-RU" sz="1200" dirty="0" smtClean="0"/>
              <a:t>приобретения товаров </a:t>
            </a:r>
            <a:r>
              <a:rPr lang="ru-RU" sz="1200" dirty="0"/>
              <a:t>(</a:t>
            </a:r>
            <a:r>
              <a:rPr lang="ru-RU" sz="1200" dirty="0" smtClean="0"/>
              <a:t>услуг) </a:t>
            </a:r>
            <a:r>
              <a:rPr lang="ru-RU" sz="1200" dirty="0"/>
              <a:t>для обеспечения потребности семьи Заявителя в товарах и услугах дошкольного и школьного </a:t>
            </a:r>
            <a:r>
              <a:rPr lang="ru-RU" sz="1200" dirty="0" smtClean="0"/>
              <a:t>образования</a:t>
            </a:r>
            <a:endParaRPr lang="ru-RU" sz="1200" dirty="0"/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7617204" y="5436066"/>
            <a:ext cx="4412610" cy="131984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1100" dirty="0" smtClean="0"/>
              <a:t>1. Подать </a:t>
            </a:r>
            <a:r>
              <a:rPr lang="ru-RU" sz="1100" dirty="0"/>
              <a:t>заявление и пакет документов через МФЦ в органы социальной защиты.</a:t>
            </a:r>
          </a:p>
          <a:p>
            <a:pPr algn="just"/>
            <a:r>
              <a:rPr lang="ru-RU" sz="1100" dirty="0"/>
              <a:t>2. Разработать совместно с межведомственной комиссией индивидуальную программу  социальной адаптации. </a:t>
            </a:r>
          </a:p>
          <a:p>
            <a:pPr algn="just"/>
            <a:r>
              <a:rPr lang="ru-RU" sz="1100" dirty="0"/>
              <a:t>3. Заключить социальный контракт.</a:t>
            </a:r>
          </a:p>
          <a:p>
            <a:pPr algn="just"/>
            <a:r>
              <a:rPr lang="ru-RU" sz="1100" dirty="0"/>
              <a:t>4. Выполнять мероприятия программы социальной адаптации и обязанности, установленные социальным контрактом.</a:t>
            </a:r>
          </a:p>
          <a:p>
            <a:pPr algn="just"/>
            <a:r>
              <a:rPr lang="ru-RU" sz="1100" dirty="0"/>
              <a:t>5. Предоставлять </a:t>
            </a:r>
            <a:r>
              <a:rPr lang="ru-RU" sz="1100" dirty="0" smtClean="0"/>
              <a:t>отчетность и документы.</a:t>
            </a:r>
            <a:endParaRPr lang="ru-RU" sz="1100" dirty="0"/>
          </a:p>
        </p:txBody>
      </p:sp>
      <p:sp>
        <p:nvSpPr>
          <p:cNvPr id="26" name="Объект 3"/>
          <p:cNvSpPr txBox="1">
            <a:spLocks/>
          </p:cNvSpPr>
          <p:nvPr/>
        </p:nvSpPr>
        <p:spPr>
          <a:xfrm>
            <a:off x="7617204" y="838899"/>
            <a:ext cx="1060523" cy="1040235"/>
          </a:xfrm>
          <a:prstGeom prst="roundRect">
            <a:avLst/>
          </a:prstGeom>
          <a:solidFill>
            <a:srgbClr val="CCCC00"/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Срок действия СК</a:t>
            </a:r>
          </a:p>
        </p:txBody>
      </p:sp>
      <p:sp>
        <p:nvSpPr>
          <p:cNvPr id="30" name="Объект 3"/>
          <p:cNvSpPr txBox="1">
            <a:spLocks/>
          </p:cNvSpPr>
          <p:nvPr/>
        </p:nvSpPr>
        <p:spPr>
          <a:xfrm>
            <a:off x="8791662" y="763398"/>
            <a:ext cx="3238151" cy="1199625"/>
          </a:xfrm>
          <a:prstGeom prst="roundRect">
            <a:avLst/>
          </a:prstGeom>
          <a:solidFill>
            <a:srgbClr val="FFCC99"/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sz="1200" dirty="0"/>
              <a:t>не более чем на </a:t>
            </a:r>
            <a:r>
              <a:rPr lang="ru-RU" sz="1200" dirty="0" smtClean="0"/>
              <a:t>6 </a:t>
            </a:r>
            <a:r>
              <a:rPr lang="ru-RU" sz="1200" dirty="0"/>
              <a:t>месяцев </a:t>
            </a:r>
          </a:p>
          <a:p>
            <a:pPr algn="just"/>
            <a:r>
              <a:rPr lang="ru-RU" sz="1200" dirty="0" smtClean="0"/>
              <a:t>может </a:t>
            </a:r>
            <a:r>
              <a:rPr lang="ru-RU" sz="1200" dirty="0"/>
              <a:t>быть </a:t>
            </a:r>
            <a:r>
              <a:rPr lang="ru-RU" sz="1200" dirty="0" smtClean="0"/>
              <a:t>продлен, </a:t>
            </a:r>
            <a:r>
              <a:rPr lang="ru-RU" sz="1200" dirty="0"/>
              <a:t>но не более чем на половину срока </a:t>
            </a:r>
            <a:r>
              <a:rPr lang="ru-RU" sz="1200" dirty="0" smtClean="0"/>
              <a:t>ранее заключенного СК</a:t>
            </a:r>
            <a:endParaRPr lang="ru-RU" sz="1700" b="1" dirty="0">
              <a:solidFill>
                <a:schemeClr val="tx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8" name="Скругленный прямоугольник 37"/>
          <p:cNvSpPr/>
          <p:nvPr/>
        </p:nvSpPr>
        <p:spPr>
          <a:xfrm>
            <a:off x="5931017" y="5436066"/>
            <a:ext cx="1342238" cy="1327833"/>
          </a:xfrm>
          <a:prstGeom prst="roundRect">
            <a:avLst/>
          </a:prstGeom>
          <a:solidFill>
            <a:srgbClr val="FFCC99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Действия для граждан</a:t>
            </a:r>
          </a:p>
        </p:txBody>
      </p:sp>
      <p:sp>
        <p:nvSpPr>
          <p:cNvPr id="51" name="Скругленный прямоугольник 50"/>
          <p:cNvSpPr/>
          <p:nvPr/>
        </p:nvSpPr>
        <p:spPr>
          <a:xfrm>
            <a:off x="5779296" y="2214696"/>
            <a:ext cx="1493959" cy="3058610"/>
          </a:xfrm>
          <a:prstGeom prst="roundRect">
            <a:avLst/>
          </a:prstGeom>
          <a:solidFill>
            <a:srgbClr val="D4B08C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Обязательные документы </a:t>
            </a:r>
            <a:r>
              <a:rPr lang="ru-RU" sz="1200" b="1" dirty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для назначения ГСП по СК</a:t>
            </a:r>
          </a:p>
          <a:p>
            <a:pPr algn="ctr"/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53" name="Скругленный прямоугольник 52"/>
          <p:cNvSpPr/>
          <p:nvPr/>
        </p:nvSpPr>
        <p:spPr>
          <a:xfrm>
            <a:off x="1459684" y="2608976"/>
            <a:ext cx="4235722" cy="1635853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среднедушевой </a:t>
            </a:r>
            <a:r>
              <a:rPr lang="ru-RU" sz="1200" dirty="0"/>
              <a:t>доход семьи (одиноко проживающего гражданина) ниже величины прожиточного минимума, установленного в Приморском крае (ВПМ определяется по социально-демографическим группам);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проживание на </a:t>
            </a:r>
            <a:r>
              <a:rPr lang="ru-RU" sz="1200" dirty="0"/>
              <a:t>территории Приморского </a:t>
            </a:r>
            <a:r>
              <a:rPr lang="ru-RU" sz="1200" dirty="0" smtClean="0"/>
              <a:t>края;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наличие </a:t>
            </a:r>
            <a:r>
              <a:rPr lang="ru-RU" sz="1200" dirty="0"/>
              <a:t>обстоятельств, свидетельствующих о нахождении заявителя в ТЖС (одной из 12 ТЖС, предусмотренных Перечнем</a:t>
            </a:r>
            <a:r>
              <a:rPr lang="ru-RU" sz="1200" dirty="0" smtClean="0"/>
              <a:t>)</a:t>
            </a:r>
            <a:endParaRPr lang="ru-RU" sz="1200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92280" y="2044746"/>
            <a:ext cx="1291904" cy="488730"/>
          </a:xfrm>
          <a:prstGeom prst="roundRect">
            <a:avLst/>
          </a:prstGeom>
          <a:solidFill>
            <a:srgbClr val="FFCC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Кто может быть участником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0" name="Скругленный прямоугольник 39"/>
          <p:cNvSpPr/>
          <p:nvPr/>
        </p:nvSpPr>
        <p:spPr>
          <a:xfrm>
            <a:off x="92282" y="2679498"/>
            <a:ext cx="1291902" cy="1414329"/>
          </a:xfrm>
          <a:prstGeom prst="roundRect">
            <a:avLst/>
          </a:prstGeom>
          <a:solidFill>
            <a:srgbClr val="F3F9B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назначения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1" name="Скругленный прямоугольник 40"/>
          <p:cNvSpPr/>
          <p:nvPr/>
        </p:nvSpPr>
        <p:spPr>
          <a:xfrm>
            <a:off x="92281" y="4244829"/>
            <a:ext cx="1291903" cy="1501630"/>
          </a:xfrm>
          <a:prstGeom prst="roundRect">
            <a:avLst/>
          </a:prstGeom>
          <a:solidFill>
            <a:srgbClr val="FFCC66"/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получения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2" name="Скругленный прямоугольник 41"/>
          <p:cNvSpPr/>
          <p:nvPr/>
        </p:nvSpPr>
        <p:spPr>
          <a:xfrm>
            <a:off x="92281" y="6095987"/>
            <a:ext cx="1291903" cy="548093"/>
          </a:xfrm>
          <a:prstGeom prst="roundRect">
            <a:avLst/>
          </a:prstGeom>
          <a:solidFill>
            <a:srgbClr val="FFCC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Размер и период выплаты</a:t>
            </a:r>
            <a:endParaRPr lang="ru-RU" sz="12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6193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Зеленый и желтый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онкие сплошные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386</TotalTime>
  <Words>367</Words>
  <Application>Microsoft Office PowerPoint</Application>
  <PresentationFormat>Произвольный</PresentationFormat>
  <Paragraphs>33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  Государственная социальная помощь на основании социального контракта на мероприятие «осуществление  иных мероприятий, связанных с оказанием помощи в преодолении трудной жизненной ситуации» (далее – ТЖС) дополнительную консультацию можно получить в органе социальной защиты  населения (КГКУ «ЦСПН») по месту жительства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 связи с введением на территории Приморского края режима повышенной готовности на основании постановления Губернатора Приморского края от 18.03.2020 № 21-пг  «О мерах по предотвращению распространения на территории Приморского края новой коронавирусной инфекции (COVID-2019)» продлено беззаявительное предоставление мер социальной поддержки</dc:title>
  <dc:creator>Ульзутуева Наталья Евгеньевна</dc:creator>
  <cp:lastModifiedBy>Горбенко Ирина Викторовна</cp:lastModifiedBy>
  <cp:revision>66</cp:revision>
  <cp:lastPrinted>2020-11-02T02:56:51Z</cp:lastPrinted>
  <dcterms:created xsi:type="dcterms:W3CDTF">2020-10-29T02:15:42Z</dcterms:created>
  <dcterms:modified xsi:type="dcterms:W3CDTF">2021-02-16T06:02:19Z</dcterms:modified>
</cp:coreProperties>
</file>

<file path=docProps/thumbnail.jpeg>
</file>